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9" r:id="rId12"/>
    <p:sldId id="267" r:id="rId13"/>
    <p:sldId id="268" r:id="rId14"/>
    <p:sldId id="270" r:id="rId15"/>
    <p:sldId id="271" r:id="rId16"/>
    <p:sldId id="272" r:id="rId17"/>
    <p:sldId id="273" r:id="rId18"/>
    <p:sldId id="274" r:id="rId19"/>
    <p:sldId id="27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D8BD707-D9CF-40AE-B4C6-C98DA3205C09}" type="datetimeFigureOut">
              <a:rPr lang="en-US" smtClean="0"/>
              <a:pPr/>
              <a:t>5/15/2018</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5/15/2018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1D8BD707-D9CF-40AE-B4C6-C98DA3205C09}" type="datetimeFigureOut">
              <a:rPr lang="en-US" smtClean="0"/>
              <a:pPr/>
              <a:t>5/15/2018</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5/15/2018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D8BD707-D9CF-40AE-B4C6-C98DA3205C09}" type="datetimeFigureOut">
              <a:rPr lang="en-US" smtClean="0"/>
              <a:pPr/>
              <a:t>5/15/2018</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5/15/2018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5/15/2018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5/15/2018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D8BD707-D9CF-40AE-B4C6-C98DA3205C09}" type="datetimeFigureOut">
              <a:rPr lang="en-US" smtClean="0"/>
              <a:pPr/>
              <a:t>5/15/2018</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5/15/2018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5/15/2018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D8BD707-D9CF-40AE-B4C6-C98DA3205C09}" type="datetimeFigureOut">
              <a:rPr lang="en-US" smtClean="0"/>
              <a:pPr/>
              <a:t>5/15/2018</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r" rtl="1"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r" rtl="1"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r" rtl="1"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r" rtl="1"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r" rtl="1"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r" rtl="1"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r" rtl="1"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r" rtl="1"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r" rtl="1"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www.google.iq/url?sa=i&amp;rct=j&amp;q=&amp;esrc=s&amp;source=images&amp;cd=&amp;cad=rja&amp;uact=8&amp;ved=2ahUKEwj51JS1ivHZAhWNy6QKHW8rDuYQjRx6BAgAEAU&amp;url=http://utminers.utep.edu/rwebb/html/conjugation__attachment.html&amp;psig=AOvVaw0fxQLvDZkN_CJEs9T5tOno&amp;ust=1521297824445210"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google.iq/url?sa=i&amp;rct=j&amp;q=&amp;esrc=s&amp;source=images&amp;cd=&amp;cad=rja&amp;uact=8&amp;ved=2ahUKEwiRrs7Ei_HZAhWHyqQKHe0IBNwQjRx6BAgAEAU&amp;url=https://www.youtube.com/watch?v=2o-7WuksGe8&amp;psig=AOvVaw1uZg7hqkjNuPkB6ldnghfA&amp;ust=1521298178888601"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google.iq/url?sa=i&amp;rct=j&amp;q=&amp;esrc=s&amp;source=images&amp;cd=&amp;cad=rja&amp;uact=8&amp;ved=2ahUKEwiV1PODj_HZAhWR6aQKHZPYBdAQjRx6BAgAEAU&amp;url=https://socratic.org/questions/what-does-transformation-involve-in-bacteria&amp;psig=AOvVaw1IKrs45AR9ZixklJP_FGgT&amp;ust=1521299115943006"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www.google.iq/url?sa=i&amp;rct=j&amp;q=&amp;esrc=s&amp;source=images&amp;cd=&amp;cad=rja&amp;uact=8&amp;ved=2ahUKEwjNspfYkvHZAhUCyKQKHbaKDYwQjRx6BAgAEAU&amp;url=https://genius.com/Biology-genius-the-central-dogma-annotated&amp;psig=AOvVaw1E-gd7nFdt9Knw4b5PQ720&amp;ust=1521300103312697"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www.google.iq/url?sa=i&amp;rct=j&amp;q=&amp;esrc=s&amp;source=images&amp;cd=&amp;cad=rja&amp;uact=8&amp;ved=2ahUKEwi92pGImPHZAhUFvxQKHU6rAV8QjRx6BAgAEAU&amp;url=http://maggiesscienceconnection.weebly.com/dna--the-central-dogma.html&amp;psig=AOvVaw1E-gd7nFdt9Knw4b5PQ720&amp;ust=1521300103312697"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hyperlink" Target="http://www.google.iq/url?sa=i&amp;rct=j&amp;q=&amp;esrc=s&amp;source=images&amp;cd=&amp;cad=rja&amp;uact=8&amp;ved=2ahUKEwjJuo-3hvHZAhXI_KQKHftCBY4QjRx6BAgAEAU&amp;url=http://biology.kenyon.edu/courses/biol114/Chap01/chrom_struct.html&amp;psig=AOvVaw0wupgYfgf23bHUxHMMqyB3&amp;ust=1521296760117218"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752599"/>
          </a:xfrm>
        </p:spPr>
        <p:txBody>
          <a:bodyPr>
            <a:noAutofit/>
          </a:bodyPr>
          <a:lstStyle/>
          <a:p>
            <a:pPr algn="ctr" rtl="0"/>
            <a:r>
              <a:rPr lang="en-US" sz="5400" u="heavy" dirty="0" smtClean="0"/>
              <a:t>Prokaryotic Genomes: bacteria</a:t>
            </a:r>
            <a:endParaRPr lang="en-US" sz="5400" dirty="0">
              <a:latin typeface="Agency FB" pitchFamily="34" charset="0"/>
            </a:endParaRPr>
          </a:p>
        </p:txBody>
      </p:sp>
      <p:pic>
        <p:nvPicPr>
          <p:cNvPr id="4" name="Picture 2" descr="صورة ذات صلة"/>
          <p:cNvPicPr>
            <a:picLocks noChangeAspect="1" noChangeArrowheads="1"/>
          </p:cNvPicPr>
          <p:nvPr/>
        </p:nvPicPr>
        <p:blipFill>
          <a:blip r:embed="rId2" cstate="print"/>
          <a:srcRect l="5206" r="4555"/>
          <a:stretch>
            <a:fillRect/>
          </a:stretch>
        </p:blipFill>
        <p:spPr bwMode="auto">
          <a:xfrm>
            <a:off x="7315200" y="228600"/>
            <a:ext cx="1600200" cy="1511727"/>
          </a:xfrm>
          <a:prstGeom prst="rect">
            <a:avLst/>
          </a:prstGeom>
          <a:noFill/>
        </p:spPr>
      </p:pic>
      <p:sp>
        <p:nvSpPr>
          <p:cNvPr id="7" name="Subtitle 2"/>
          <p:cNvSpPr>
            <a:spLocks noGrp="1"/>
          </p:cNvSpPr>
          <p:nvPr/>
        </p:nvSpPr>
        <p:spPr>
          <a:xfrm>
            <a:off x="1219200" y="3505200"/>
            <a:ext cx="6934200" cy="2971800"/>
          </a:xfrm>
          <a:prstGeom prst="rect">
            <a:avLst/>
          </a:prstGeom>
        </p:spPr>
        <p:txBody>
          <a:bodyPr vert="horz" lIns="45720" rIns="45720">
            <a:normAutofit fontScale="92500" lnSpcReduction="10000"/>
          </a:bodyPr>
          <a:lstStyle>
            <a:lvl1pPr marL="0" marR="64008" indent="0" algn="r" rtl="1"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1"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1"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1"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1"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1"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1"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1"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1"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algn="ctr"/>
            <a:r>
              <a:rPr lang="en-US" b="1" dirty="0" smtClean="0">
                <a:solidFill>
                  <a:schemeClr val="tx1"/>
                </a:solidFill>
                <a:latin typeface="AngsanaUPC" pitchFamily="18" charset="-34"/>
                <a:cs typeface="AngsanaUPC" pitchFamily="18" charset="-34"/>
              </a:rPr>
              <a:t>Prepared by </a:t>
            </a:r>
          </a:p>
          <a:p>
            <a:pPr algn="ctr"/>
            <a:endParaRPr lang="ar-IQ" b="1" dirty="0" smtClean="0">
              <a:solidFill>
                <a:schemeClr val="tx1"/>
              </a:solidFill>
              <a:latin typeface="AngsanaUPC" pitchFamily="18" charset="-34"/>
              <a:cs typeface="AngsanaUPC" pitchFamily="18" charset="-34"/>
            </a:endParaRPr>
          </a:p>
          <a:p>
            <a:pPr algn="ctr"/>
            <a:r>
              <a:rPr lang="en-US" b="1" dirty="0" smtClean="0">
                <a:solidFill>
                  <a:schemeClr val="tx1"/>
                </a:solidFill>
                <a:latin typeface="AngsanaUPC" pitchFamily="18" charset="-34"/>
                <a:cs typeface="AngsanaUPC" pitchFamily="18" charset="-34"/>
              </a:rPr>
              <a:t>Dr. </a:t>
            </a:r>
            <a:r>
              <a:rPr lang="en-US" b="1" dirty="0" err="1" smtClean="0">
                <a:solidFill>
                  <a:schemeClr val="tx1"/>
                </a:solidFill>
                <a:latin typeface="AngsanaUPC" pitchFamily="18" charset="-34"/>
                <a:cs typeface="AngsanaUPC" pitchFamily="18" charset="-34"/>
              </a:rPr>
              <a:t>Rawa</a:t>
            </a:r>
            <a:r>
              <a:rPr lang="en-US" b="1" dirty="0" smtClean="0">
                <a:solidFill>
                  <a:schemeClr val="tx1"/>
                </a:solidFill>
                <a:latin typeface="AngsanaUPC" pitchFamily="18" charset="-34"/>
                <a:cs typeface="AngsanaUPC" pitchFamily="18" charset="-34"/>
              </a:rPr>
              <a:t> Abdul </a:t>
            </a:r>
            <a:r>
              <a:rPr lang="en-US" b="1" dirty="0" err="1" smtClean="0">
                <a:solidFill>
                  <a:schemeClr val="tx1"/>
                </a:solidFill>
                <a:latin typeface="AngsanaUPC" pitchFamily="18" charset="-34"/>
                <a:cs typeface="AngsanaUPC" pitchFamily="18" charset="-34"/>
              </a:rPr>
              <a:t>Redha</a:t>
            </a:r>
            <a:r>
              <a:rPr lang="en-US" b="1" dirty="0" smtClean="0">
                <a:solidFill>
                  <a:schemeClr val="tx1"/>
                </a:solidFill>
                <a:latin typeface="AngsanaUPC" pitchFamily="18" charset="-34"/>
                <a:cs typeface="AngsanaUPC" pitchFamily="18" charset="-34"/>
              </a:rPr>
              <a:t> Aziz</a:t>
            </a:r>
          </a:p>
          <a:p>
            <a:pPr algn="ctr"/>
            <a:r>
              <a:rPr lang="en-US" b="1" dirty="0" err="1" smtClean="0">
                <a:solidFill>
                  <a:schemeClr val="tx1"/>
                </a:solidFill>
                <a:latin typeface="AngsanaUPC" pitchFamily="18" charset="-34"/>
                <a:cs typeface="AngsanaUPC" pitchFamily="18" charset="-34"/>
              </a:rPr>
              <a:t>Ph.D</a:t>
            </a:r>
            <a:r>
              <a:rPr lang="en-US" b="1" dirty="0" smtClean="0">
                <a:solidFill>
                  <a:schemeClr val="tx1"/>
                </a:solidFill>
                <a:latin typeface="AngsanaUPC" pitchFamily="18" charset="-34"/>
                <a:cs typeface="AngsanaUPC" pitchFamily="18" charset="-34"/>
              </a:rPr>
              <a:t> Antibiotics/ Molecular biology</a:t>
            </a:r>
            <a:endParaRPr lang="ar-IQ" b="1" dirty="0" smtClean="0">
              <a:solidFill>
                <a:schemeClr val="tx1"/>
              </a:solidFill>
              <a:latin typeface="AngsanaUPC" pitchFamily="18" charset="-34"/>
            </a:endParaRPr>
          </a:p>
          <a:p>
            <a:pPr algn="ctr"/>
            <a:endParaRPr lang="ar-IQ" b="1" dirty="0" smtClean="0">
              <a:solidFill>
                <a:schemeClr val="tx1"/>
              </a:solidFill>
              <a:latin typeface="AngsanaUPC" pitchFamily="18" charset="-34"/>
            </a:endParaRPr>
          </a:p>
          <a:p>
            <a:pPr algn="ctr"/>
            <a:r>
              <a:rPr lang="en-US" sz="2800" b="1" dirty="0" smtClean="0">
                <a:solidFill>
                  <a:schemeClr val="tx1"/>
                </a:solidFill>
                <a:latin typeface="AngsanaUPC" pitchFamily="18" charset="-34"/>
                <a:cs typeface="AngsanaUPC" pitchFamily="18" charset="-34"/>
              </a:rPr>
              <a:t>Dr. </a:t>
            </a:r>
            <a:r>
              <a:rPr lang="en-US" sz="2800" b="1" dirty="0" err="1" smtClean="0">
                <a:solidFill>
                  <a:schemeClr val="tx1"/>
                </a:solidFill>
                <a:latin typeface="AngsanaUPC" pitchFamily="18" charset="-34"/>
                <a:cs typeface="AngsanaUPC" pitchFamily="18" charset="-34"/>
              </a:rPr>
              <a:t>Hiba</a:t>
            </a:r>
            <a:r>
              <a:rPr lang="en-US" sz="2800" b="1" dirty="0" smtClean="0">
                <a:solidFill>
                  <a:schemeClr val="tx1"/>
                </a:solidFill>
                <a:latin typeface="AngsanaUPC" pitchFamily="18" charset="-34"/>
                <a:cs typeface="AngsanaUPC" pitchFamily="18" charset="-34"/>
              </a:rPr>
              <a:t> </a:t>
            </a:r>
            <a:r>
              <a:rPr lang="en-US" sz="2800" b="1" dirty="0" err="1" smtClean="0">
                <a:solidFill>
                  <a:schemeClr val="tx1"/>
                </a:solidFill>
                <a:latin typeface="AngsanaUPC" pitchFamily="18" charset="-34"/>
                <a:cs typeface="AngsanaUPC" pitchFamily="18" charset="-34"/>
              </a:rPr>
              <a:t>Shakir</a:t>
            </a:r>
            <a:r>
              <a:rPr lang="en-US" sz="2800" b="1" dirty="0" smtClean="0">
                <a:solidFill>
                  <a:schemeClr val="tx1"/>
                </a:solidFill>
                <a:latin typeface="AngsanaUPC" pitchFamily="18" charset="-34"/>
                <a:cs typeface="AngsanaUPC" pitchFamily="18" charset="-34"/>
              </a:rPr>
              <a:t> Ahmed</a:t>
            </a:r>
            <a:endParaRPr lang="ar-IQ" sz="2800" b="1" dirty="0" smtClean="0">
              <a:solidFill>
                <a:schemeClr val="tx1"/>
              </a:solidFill>
              <a:latin typeface="AngsanaUPC" pitchFamily="18" charset="-34"/>
            </a:endParaRPr>
          </a:p>
          <a:p>
            <a:pPr algn="ctr"/>
            <a:r>
              <a:rPr lang="en-US" sz="2800" b="1" dirty="0" err="1" smtClean="0">
                <a:solidFill>
                  <a:schemeClr val="tx1"/>
                </a:solidFill>
                <a:latin typeface="AngsanaUPC" pitchFamily="18" charset="-34"/>
                <a:cs typeface="AngsanaUPC" pitchFamily="18" charset="-34"/>
              </a:rPr>
              <a:t>Ph.D</a:t>
            </a:r>
            <a:r>
              <a:rPr lang="en-US" sz="2800" b="1" dirty="0" smtClean="0">
                <a:solidFill>
                  <a:schemeClr val="tx1"/>
                </a:solidFill>
                <a:latin typeface="AngsanaUPC" pitchFamily="18" charset="-34"/>
                <a:cs typeface="AngsanaUPC" pitchFamily="18" charset="-34"/>
              </a:rPr>
              <a:t> Microbiology/Immunity</a:t>
            </a:r>
            <a:endParaRPr lang="ar-IQ" sz="2800" b="1" dirty="0" smtClean="0">
              <a:solidFill>
                <a:schemeClr val="tx1"/>
              </a:solidFill>
              <a:latin typeface="AngsanaUPC" pitchFamily="18" charset="-34"/>
            </a:endParaRPr>
          </a:p>
          <a:p>
            <a:pPr algn="ctr"/>
            <a:endParaRPr lang="ar-IQ" b="1" dirty="0">
              <a:solidFill>
                <a:schemeClr val="tx1"/>
              </a:solidFill>
              <a:latin typeface="AngsanaUPC" pitchFamily="18" charset="-34"/>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rc_mi" descr="نتيجة بحث الصور عن ‪conjugation‬‏">
            <a:hlinkClick r:id="rId2"/>
          </p:cNvPr>
          <p:cNvPicPr/>
          <p:nvPr/>
        </p:nvPicPr>
        <p:blipFill>
          <a:blip r:embed="rId3" cstate="print"/>
          <a:srcRect/>
          <a:stretch>
            <a:fillRect/>
          </a:stretch>
        </p:blipFill>
        <p:spPr bwMode="auto">
          <a:xfrm>
            <a:off x="304800" y="381000"/>
            <a:ext cx="7696200" cy="6095999"/>
          </a:xfrm>
          <a:prstGeom prst="rect">
            <a:avLst/>
          </a:prstGeom>
          <a:noFill/>
          <a:ln w="9525">
            <a:solidFill>
              <a:schemeClr val="tx1"/>
            </a:solid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7239000" cy="6074736"/>
          </a:xfrm>
        </p:spPr>
        <p:txBody>
          <a:bodyPr>
            <a:normAutofit/>
          </a:bodyPr>
          <a:lstStyle/>
          <a:p>
            <a:pPr algn="l" rtl="0">
              <a:buNone/>
            </a:pPr>
            <a:r>
              <a:rPr lang="en-US" b="1" dirty="0" smtClean="0"/>
              <a:t>B. Transduction</a:t>
            </a:r>
            <a:endParaRPr lang="en-US" dirty="0" smtClean="0"/>
          </a:p>
          <a:p>
            <a:pPr algn="l" rtl="0">
              <a:buNone/>
            </a:pPr>
            <a:r>
              <a:rPr lang="en-US" b="1" dirty="0" smtClean="0"/>
              <a:t> </a:t>
            </a:r>
            <a:r>
              <a:rPr lang="en-US" dirty="0" smtClean="0"/>
              <a:t>Fragments of bacterial chromosome are incorporated into phage heads and are </a:t>
            </a:r>
            <a:r>
              <a:rPr lang="en-US" dirty="0" err="1" smtClean="0"/>
              <a:t>transduced</a:t>
            </a:r>
            <a:r>
              <a:rPr lang="en-US" dirty="0" smtClean="0"/>
              <a:t> into new host cells. Not all </a:t>
            </a:r>
            <a:r>
              <a:rPr lang="en-US" dirty="0" err="1" smtClean="0"/>
              <a:t>bacteriophages</a:t>
            </a:r>
            <a:r>
              <a:rPr lang="en-US" dirty="0" smtClean="0"/>
              <a:t> are capable of transduction. The host cell DNA must be degraded to an appropriate size to be packed in the phage head and the specificity of the packaging process must be low. The </a:t>
            </a:r>
            <a:r>
              <a:rPr lang="en-US" dirty="0" err="1" smtClean="0"/>
              <a:t>transduced</a:t>
            </a:r>
            <a:r>
              <a:rPr lang="en-US" dirty="0" smtClean="0"/>
              <a:t> DNA, if it is a plasmid, can replicate autonomously in the host, but if it is host DNA, it must recombine with the new host chromosome to be maintained.</a:t>
            </a:r>
          </a:p>
          <a:p>
            <a:pPr algn="l">
              <a:buNone/>
            </a:pPr>
            <a:endParaRPr lang="ar-IQ"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rc_mi" descr="نتيجة بحث الصور عن ‪Transduction‬‏">
            <a:hlinkClick r:id="rId2"/>
          </p:cNvPr>
          <p:cNvPicPr/>
          <p:nvPr/>
        </p:nvPicPr>
        <p:blipFill>
          <a:blip r:embed="rId3" cstate="print"/>
          <a:srcRect t="27331" r="34084" b="5466"/>
          <a:stretch>
            <a:fillRect/>
          </a:stretch>
        </p:blipFill>
        <p:spPr bwMode="auto">
          <a:xfrm>
            <a:off x="457200" y="228600"/>
            <a:ext cx="7543800" cy="6324600"/>
          </a:xfrm>
          <a:prstGeom prst="rect">
            <a:avLst/>
          </a:prstGeom>
          <a:noFill/>
          <a:ln w="9525">
            <a:solidFill>
              <a:schemeClr val="tx1"/>
            </a:solid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438400"/>
            <a:ext cx="7239000" cy="1981200"/>
          </a:xfrm>
        </p:spPr>
        <p:txBody>
          <a:bodyPr/>
          <a:lstStyle/>
          <a:p>
            <a:pPr algn="l" rtl="0">
              <a:buNone/>
            </a:pPr>
            <a:r>
              <a:rPr lang="en-US" b="1" dirty="0" smtClean="0"/>
              <a:t>C. Transformation</a:t>
            </a:r>
            <a:endParaRPr lang="en-US" dirty="0" smtClean="0"/>
          </a:p>
          <a:p>
            <a:pPr algn="l" rtl="0">
              <a:buNone/>
            </a:pPr>
            <a:r>
              <a:rPr lang="en-US" dirty="0" smtClean="0"/>
              <a:t>It is actively uptake DNA fragments or free plasmids released from damaged cell by another cell like in the chart below:</a:t>
            </a:r>
          </a:p>
          <a:p>
            <a:pPr algn="l">
              <a:buNone/>
            </a:pPr>
            <a:endParaRPr lang="ar-IQ"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rc_mi" descr="نتيجة بحث الصور عن ‪transformation in bacteria‬‏">
            <a:hlinkClick r:id="rId2"/>
          </p:cNvPr>
          <p:cNvPicPr/>
          <p:nvPr/>
        </p:nvPicPr>
        <p:blipFill>
          <a:blip r:embed="rId3" cstate="print"/>
          <a:srcRect/>
          <a:stretch>
            <a:fillRect/>
          </a:stretch>
        </p:blipFill>
        <p:spPr bwMode="auto">
          <a:xfrm>
            <a:off x="381000" y="457200"/>
            <a:ext cx="7467600" cy="6019800"/>
          </a:xfrm>
          <a:prstGeom prst="rect">
            <a:avLst/>
          </a:prstGeom>
          <a:noFill/>
          <a:ln w="9525">
            <a:solidFill>
              <a:schemeClr val="tx1"/>
            </a:solid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u="heavy" dirty="0" smtClean="0"/>
              <a:t>Central Dogma</a:t>
            </a:r>
            <a:endParaRPr lang="ar-IQ" dirty="0"/>
          </a:p>
        </p:txBody>
      </p:sp>
      <p:pic>
        <p:nvPicPr>
          <p:cNvPr id="4" name="irc_mi" descr="نتيجة بحث الصور عن ‪Central Dogma‬‏">
            <a:hlinkClick r:id="rId2"/>
          </p:cNvPr>
          <p:cNvPicPr/>
          <p:nvPr/>
        </p:nvPicPr>
        <p:blipFill>
          <a:blip r:embed="rId3" cstate="print"/>
          <a:srcRect/>
          <a:stretch>
            <a:fillRect/>
          </a:stretch>
        </p:blipFill>
        <p:spPr bwMode="auto">
          <a:xfrm>
            <a:off x="304800" y="1828800"/>
            <a:ext cx="7696199" cy="3833813"/>
          </a:xfrm>
          <a:prstGeom prst="rect">
            <a:avLst/>
          </a:prstGeom>
          <a:noFill/>
          <a:ln w="9525">
            <a:solidFill>
              <a:schemeClr val="tx1"/>
            </a:solid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99160"/>
          </a:xfrm>
        </p:spPr>
        <p:txBody>
          <a:bodyPr>
            <a:normAutofit/>
          </a:bodyPr>
          <a:lstStyle/>
          <a:p>
            <a:r>
              <a:rPr lang="en-US" u="heavy" dirty="0" smtClean="0"/>
              <a:t>1. DNA Replication: </a:t>
            </a:r>
            <a:endParaRPr lang="ar-IQ" dirty="0"/>
          </a:p>
        </p:txBody>
      </p:sp>
      <p:sp>
        <p:nvSpPr>
          <p:cNvPr id="3" name="Content Placeholder 2"/>
          <p:cNvSpPr>
            <a:spLocks noGrp="1"/>
          </p:cNvSpPr>
          <p:nvPr>
            <p:ph idx="1"/>
          </p:nvPr>
        </p:nvSpPr>
        <p:spPr/>
        <p:txBody>
          <a:bodyPr/>
          <a:lstStyle/>
          <a:p>
            <a:pPr algn="l">
              <a:buNone/>
            </a:pPr>
            <a:r>
              <a:rPr lang="en-US" dirty="0" smtClean="0"/>
              <a:t>-It is the biological process of producing two identical replicas of DNA from one original DNA molecule. This process occurs in all living organisms and is the basis for biological inheritance. The cell possesses the distinctive property of division, which makes replication of DNA essential.</a:t>
            </a:r>
          </a:p>
          <a:p>
            <a:pPr algn="l">
              <a:buNone/>
            </a:pPr>
            <a:endParaRPr lang="ar-IQ"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normAutofit/>
          </a:bodyPr>
          <a:lstStyle/>
          <a:p>
            <a:r>
              <a:rPr lang="en-US" u="sng" dirty="0" smtClean="0"/>
              <a:t>- Process needs:  </a:t>
            </a:r>
            <a:endParaRPr lang="ar-IQ" dirty="0"/>
          </a:p>
        </p:txBody>
      </p:sp>
      <p:sp>
        <p:nvSpPr>
          <p:cNvPr id="3" name="Content Placeholder 2"/>
          <p:cNvSpPr>
            <a:spLocks noGrp="1"/>
          </p:cNvSpPr>
          <p:nvPr>
            <p:ph idx="1"/>
          </p:nvPr>
        </p:nvSpPr>
        <p:spPr/>
        <p:txBody>
          <a:bodyPr>
            <a:normAutofit/>
          </a:bodyPr>
          <a:lstStyle/>
          <a:p>
            <a:pPr algn="l">
              <a:buNone/>
            </a:pPr>
            <a:r>
              <a:rPr lang="ar-IQ" b="1" dirty="0" smtClean="0"/>
              <a:t> </a:t>
            </a:r>
            <a:r>
              <a:rPr lang="en-US" b="1" dirty="0" smtClean="0"/>
              <a:t>1) DNA polymerase</a:t>
            </a:r>
            <a:endParaRPr lang="en-US" dirty="0" smtClean="0"/>
          </a:p>
          <a:p>
            <a:pPr algn="l">
              <a:buNone/>
            </a:pPr>
            <a:r>
              <a:rPr lang="en-US" b="1" dirty="0" smtClean="0"/>
              <a:t>2)</a:t>
            </a:r>
            <a:r>
              <a:rPr lang="en-US" dirty="0" smtClean="0"/>
              <a:t> </a:t>
            </a:r>
            <a:r>
              <a:rPr lang="en-US" b="1" dirty="0" err="1" smtClean="0"/>
              <a:t>Helicases</a:t>
            </a:r>
            <a:endParaRPr lang="en-US" dirty="0" smtClean="0"/>
          </a:p>
          <a:p>
            <a:pPr algn="l">
              <a:buNone/>
            </a:pPr>
            <a:r>
              <a:rPr lang="en-US" b="1" dirty="0" smtClean="0"/>
              <a:t>3)</a:t>
            </a:r>
            <a:r>
              <a:rPr lang="en-US" dirty="0" smtClean="0"/>
              <a:t> </a:t>
            </a:r>
            <a:r>
              <a:rPr lang="en-US" b="1" dirty="0" err="1" smtClean="0"/>
              <a:t>Ligase</a:t>
            </a:r>
            <a:endParaRPr lang="en-US" dirty="0" smtClean="0"/>
          </a:p>
          <a:p>
            <a:pPr algn="l">
              <a:buNone/>
            </a:pPr>
            <a:r>
              <a:rPr lang="en-US" b="1" dirty="0" smtClean="0"/>
              <a:t>4) The 4 </a:t>
            </a:r>
            <a:r>
              <a:rPr lang="en-US" b="1" dirty="0" err="1" smtClean="0"/>
              <a:t>dNTP</a:t>
            </a:r>
            <a:endParaRPr lang="en-US" dirty="0" smtClean="0"/>
          </a:p>
          <a:p>
            <a:pPr algn="l">
              <a:buNone/>
            </a:pPr>
            <a:r>
              <a:rPr lang="en-US" b="1" dirty="0" smtClean="0"/>
              <a:t>5) DNA </a:t>
            </a:r>
            <a:r>
              <a:rPr lang="en-US" b="1" dirty="0" err="1" smtClean="0"/>
              <a:t>primase</a:t>
            </a:r>
            <a:endParaRPr lang="en-US" b="1" dirty="0" smtClean="0"/>
          </a:p>
          <a:p>
            <a:pPr algn="l">
              <a:buNone/>
            </a:pPr>
            <a:r>
              <a:rPr lang="en-US" b="1" dirty="0" smtClean="0"/>
              <a:t>6) Primer</a:t>
            </a:r>
            <a:endParaRPr lang="en-US" dirty="0" smtClean="0"/>
          </a:p>
          <a:p>
            <a:pPr algn="l">
              <a:buNone/>
            </a:pPr>
            <a:r>
              <a:rPr lang="en-US" b="1" dirty="0" smtClean="0"/>
              <a:t>7) </a:t>
            </a:r>
            <a:r>
              <a:rPr lang="en-US" b="1" dirty="0" err="1" smtClean="0"/>
              <a:t>Topoisomerase</a:t>
            </a:r>
            <a:r>
              <a:rPr lang="en-US" dirty="0" smtClean="0"/>
              <a:t> </a:t>
            </a:r>
          </a:p>
          <a:p>
            <a:pPr algn="l">
              <a:buNone/>
            </a:pPr>
            <a:r>
              <a:rPr lang="en-US" b="1" dirty="0" smtClean="0"/>
              <a:t>8) Single strand binding protein (SSB)</a:t>
            </a:r>
            <a:endParaRPr lang="en-US" dirty="0" smtClean="0"/>
          </a:p>
          <a:p>
            <a:pPr algn="l">
              <a:buNone/>
            </a:pPr>
            <a:endParaRPr lang="ar-IQ"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rc_mi" descr="نتيجة بحث الصور عن ‪Central Dogma‬‏">
            <a:hlinkClick r:id="rId2"/>
          </p:cNvPr>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9.jpg"/>
          <p:cNvPicPr>
            <a:picLocks noChangeAspect="1"/>
          </p:cNvPicPr>
          <p:nvPr/>
        </p:nvPicPr>
        <p:blipFill>
          <a:blip r:embed="rId2" cstate="print"/>
          <a:stretch>
            <a:fillRect/>
          </a:stretch>
        </p:blipFill>
        <p:spPr>
          <a:xfrm>
            <a:off x="3505200" y="1219200"/>
            <a:ext cx="4114800" cy="4914579"/>
          </a:xfrm>
          <a:prstGeom prst="rect">
            <a:avLst/>
          </a:prstGeom>
        </p:spPr>
      </p:pic>
      <p:sp>
        <p:nvSpPr>
          <p:cNvPr id="5" name="Rectangle 4"/>
          <p:cNvSpPr/>
          <p:nvPr/>
        </p:nvSpPr>
        <p:spPr>
          <a:xfrm>
            <a:off x="381000" y="533400"/>
            <a:ext cx="2971800" cy="584775"/>
          </a:xfrm>
          <a:prstGeom prst="rect">
            <a:avLst/>
          </a:prstGeom>
        </p:spPr>
        <p:txBody>
          <a:bodyPr wrap="square">
            <a:spAutoFit/>
          </a:bodyPr>
          <a:lstStyle/>
          <a:p>
            <a:r>
              <a:rPr lang="en-US" sz="3200" b="1" dirty="0" smtClean="0">
                <a:latin typeface="Berlin Sans FB" pitchFamily="34" charset="0"/>
              </a:rPr>
              <a:t>Any Question?</a:t>
            </a:r>
            <a:endParaRPr lang="ar-IQ" sz="32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7239000" cy="5998536"/>
          </a:xfrm>
        </p:spPr>
        <p:txBody>
          <a:bodyPr>
            <a:normAutofit/>
          </a:bodyPr>
          <a:lstStyle/>
          <a:p>
            <a:pPr lvl="0" algn="l">
              <a:buNone/>
            </a:pPr>
            <a:r>
              <a:rPr lang="en-US" dirty="0" smtClean="0"/>
              <a:t>They are generally smaller and less variant in size among species when compared with genomes of animals and single cell eukaryotes. There are three types of genome as following:</a:t>
            </a:r>
          </a:p>
          <a:p>
            <a:pPr lvl="0" algn="l">
              <a:buNone/>
            </a:pPr>
            <a:endParaRPr lang="en-US" dirty="0" smtClean="0"/>
          </a:p>
          <a:p>
            <a:pPr algn="l" rtl="0"/>
            <a:r>
              <a:rPr lang="en-US" b="1" u="heavy" dirty="0" smtClean="0"/>
              <a:t>1. Circular chromosomes</a:t>
            </a:r>
            <a:r>
              <a:rPr lang="en-US" dirty="0" smtClean="0"/>
              <a:t> Prokaryotic DNA is composed of double-stranded anti-parallel DNA strand. Most prokaryotes have circular chromosomes. The genome is </a:t>
            </a:r>
            <a:r>
              <a:rPr lang="en-US" dirty="0" err="1" smtClean="0"/>
              <a:t>supercoiled</a:t>
            </a:r>
            <a:r>
              <a:rPr lang="en-US" dirty="0" smtClean="0"/>
              <a:t> with one negative turn ever 200 </a:t>
            </a:r>
            <a:r>
              <a:rPr lang="en-US" dirty="0" err="1" smtClean="0"/>
              <a:t>bp</a:t>
            </a:r>
            <a:r>
              <a:rPr lang="en-US" dirty="0" smtClean="0"/>
              <a:t>-twists, which aids in compaction of the DNA inside the cell.</a:t>
            </a:r>
          </a:p>
          <a:p>
            <a:pPr lvl="0" algn="l">
              <a:buNone/>
            </a:pPr>
            <a:endParaRPr lang="en-US" dirty="0" smtClean="0"/>
          </a:p>
          <a:p>
            <a:pPr algn="l">
              <a:buNone/>
            </a:pPr>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7239000" cy="6150936"/>
          </a:xfrm>
        </p:spPr>
        <p:txBody>
          <a:bodyPr>
            <a:normAutofit lnSpcReduction="10000"/>
          </a:bodyPr>
          <a:lstStyle/>
          <a:p>
            <a:pPr algn="l" rtl="0"/>
            <a:r>
              <a:rPr lang="en-US" b="1" u="heavy" dirty="0" smtClean="0"/>
              <a:t>2</a:t>
            </a:r>
            <a:r>
              <a:rPr lang="en-US" u="heavy" dirty="0" smtClean="0"/>
              <a:t>. </a:t>
            </a:r>
            <a:r>
              <a:rPr lang="en-US" b="1" u="heavy" dirty="0" smtClean="0"/>
              <a:t>Linear chromosomes</a:t>
            </a:r>
            <a:r>
              <a:rPr lang="en-US" dirty="0" smtClean="0"/>
              <a:t>      Some prokaryotes have linear chromosomes. Inverted repeats at the end of the linear chromosome function like telomeres to ensure fidelity of DNA replication to the end of the chromosome. An example of a species with a linear chromosome is </a:t>
            </a:r>
            <a:r>
              <a:rPr lang="en-US" i="1" dirty="0" err="1" smtClean="0"/>
              <a:t>Streptomyces</a:t>
            </a:r>
            <a:r>
              <a:rPr lang="en-US" dirty="0" smtClean="0"/>
              <a:t>.</a:t>
            </a:r>
          </a:p>
          <a:p>
            <a:pPr algn="l" rtl="0">
              <a:buNone/>
            </a:pPr>
            <a:endParaRPr lang="en-US" dirty="0" smtClean="0"/>
          </a:p>
          <a:p>
            <a:pPr algn="l" rtl="0">
              <a:buNone/>
            </a:pPr>
            <a:endParaRPr lang="en-US" dirty="0" smtClean="0"/>
          </a:p>
          <a:p>
            <a:pPr algn="l" rtl="0"/>
            <a:r>
              <a:rPr lang="en-US" b="1" u="heavy" dirty="0" smtClean="0"/>
              <a:t>3. </a:t>
            </a:r>
            <a:r>
              <a:rPr lang="en-US" b="1" u="heavy" dirty="0" err="1" smtClean="0"/>
              <a:t>Nucleoid</a:t>
            </a:r>
            <a:r>
              <a:rPr lang="en-US" b="1" u="heavy" dirty="0" smtClean="0"/>
              <a:t> architecture</a:t>
            </a:r>
            <a:r>
              <a:rPr lang="en-US" dirty="0" smtClean="0"/>
              <a:t> Bacterial chromosomes have (at least) four </a:t>
            </a:r>
            <a:r>
              <a:rPr lang="en-US" dirty="0" err="1" smtClean="0"/>
              <a:t>histone</a:t>
            </a:r>
            <a:r>
              <a:rPr lang="en-US" dirty="0" smtClean="0"/>
              <a:t>-like proteins that are involved in maintaining the architecture and compactions of the chromosome. HU, IHF,</a:t>
            </a:r>
            <a:r>
              <a:rPr lang="en-US" b="1" u="heavy" dirty="0" smtClean="0"/>
              <a:t> </a:t>
            </a:r>
            <a:r>
              <a:rPr lang="en-US" dirty="0" smtClean="0"/>
              <a:t>FIS and H-NS. The bacterial chromosome and associated proteins is called the</a:t>
            </a:r>
            <a:r>
              <a:rPr lang="en-US" b="1" dirty="0" smtClean="0"/>
              <a:t> </a:t>
            </a:r>
            <a:r>
              <a:rPr lang="en-US" dirty="0" err="1" smtClean="0"/>
              <a:t>nucleoid</a:t>
            </a:r>
            <a:r>
              <a:rPr lang="en-US" dirty="0" smtClean="0"/>
              <a:t>.</a:t>
            </a:r>
          </a:p>
          <a:p>
            <a:endParaRPr lang="ar-IQ"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rc_mi" descr="نتيجة بحث الصور عن ‪Nucleoid architecture‬‏">
            <a:hlinkClick r:id="rId2"/>
          </p:cNvPr>
          <p:cNvPicPr/>
          <p:nvPr/>
        </p:nvPicPr>
        <p:blipFill>
          <a:blip r:embed="rId3" cstate="print"/>
          <a:srcRect l="1536"/>
          <a:stretch>
            <a:fillRect/>
          </a:stretch>
        </p:blipFill>
        <p:spPr bwMode="auto">
          <a:xfrm>
            <a:off x="609600" y="304800"/>
            <a:ext cx="7315199" cy="60198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heavy" dirty="0" smtClean="0"/>
              <a:t>B. Genome structure and regulatory aspects</a:t>
            </a:r>
            <a:endParaRPr lang="ar-IQ" dirty="0"/>
          </a:p>
        </p:txBody>
      </p:sp>
      <p:sp>
        <p:nvSpPr>
          <p:cNvPr id="3" name="Content Placeholder 2"/>
          <p:cNvSpPr>
            <a:spLocks noGrp="1"/>
          </p:cNvSpPr>
          <p:nvPr>
            <p:ph idx="1"/>
          </p:nvPr>
        </p:nvSpPr>
        <p:spPr/>
        <p:txBody>
          <a:bodyPr>
            <a:normAutofit/>
          </a:bodyPr>
          <a:lstStyle/>
          <a:p>
            <a:pPr algn="l" rtl="0"/>
            <a:r>
              <a:rPr lang="en-US" sz="3600" b="1" u="sng" dirty="0" smtClean="0"/>
              <a:t>1. </a:t>
            </a:r>
            <a:r>
              <a:rPr lang="en-US" sz="3600" b="1" u="sng" dirty="0" err="1" smtClean="0"/>
              <a:t>Operon</a:t>
            </a:r>
            <a:r>
              <a:rPr lang="en-US" sz="3600" b="1" u="sng" dirty="0" smtClean="0"/>
              <a:t>:</a:t>
            </a:r>
            <a:r>
              <a:rPr lang="en-US" sz="3600" b="1" dirty="0" smtClean="0"/>
              <a:t> </a:t>
            </a:r>
            <a:r>
              <a:rPr lang="en-US" sz="3600" dirty="0" smtClean="0"/>
              <a:t>is a group of genes that has a single promoter site (site where RNA polymerase binds and transcribes mRNA) and is transcribed as a single </a:t>
            </a:r>
            <a:r>
              <a:rPr lang="en-US" sz="3600" dirty="0" err="1" smtClean="0"/>
              <a:t>polycistronic</a:t>
            </a:r>
            <a:r>
              <a:rPr lang="en-US" sz="3600" dirty="0" smtClean="0"/>
              <a:t> mRNA molecule.</a:t>
            </a:r>
          </a:p>
          <a:p>
            <a:pPr algn="l"/>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7239000" cy="5922336"/>
          </a:xfrm>
        </p:spPr>
        <p:txBody>
          <a:bodyPr/>
          <a:lstStyle/>
          <a:p>
            <a:pPr algn="l" rtl="0"/>
            <a:r>
              <a:rPr lang="en-US" b="1" u="sng" dirty="0" smtClean="0"/>
              <a:t>2. </a:t>
            </a:r>
            <a:r>
              <a:rPr lang="en-US" b="1" u="sng" dirty="0" err="1" smtClean="0"/>
              <a:t>Regulon</a:t>
            </a:r>
            <a:r>
              <a:rPr lang="en-US" b="1" u="sng" dirty="0" smtClean="0"/>
              <a:t>:</a:t>
            </a:r>
            <a:r>
              <a:rPr lang="en-US" b="1" dirty="0" smtClean="0"/>
              <a:t> </a:t>
            </a:r>
            <a:r>
              <a:rPr lang="en-US" dirty="0" smtClean="0"/>
              <a:t>is a set of </a:t>
            </a:r>
            <a:r>
              <a:rPr lang="en-US" dirty="0" err="1" smtClean="0"/>
              <a:t>operons</a:t>
            </a:r>
            <a:r>
              <a:rPr lang="en-US" dirty="0" smtClean="0"/>
              <a:t> that may be scattered across the chromosome but that are all controlled by the same regulatory protein. These </a:t>
            </a:r>
            <a:r>
              <a:rPr lang="en-US" dirty="0" err="1" smtClean="0"/>
              <a:t>operons</a:t>
            </a:r>
            <a:r>
              <a:rPr lang="en-US" dirty="0" smtClean="0"/>
              <a:t> encode proteins associated with a cellular function or pathway.</a:t>
            </a:r>
          </a:p>
          <a:p>
            <a:pPr algn="l" rtl="0">
              <a:buNone/>
            </a:pPr>
            <a:endParaRPr lang="en-US" dirty="0" smtClean="0"/>
          </a:p>
          <a:p>
            <a:pPr algn="l" rtl="0"/>
            <a:r>
              <a:rPr lang="en-US" b="1" u="sng" dirty="0" smtClean="0"/>
              <a:t>3. </a:t>
            </a:r>
            <a:r>
              <a:rPr lang="en-US" b="1" u="sng" dirty="0" err="1" smtClean="0"/>
              <a:t>Modulon</a:t>
            </a:r>
            <a:r>
              <a:rPr lang="en-US" b="1" u="sng" dirty="0" smtClean="0"/>
              <a:t>/</a:t>
            </a:r>
            <a:r>
              <a:rPr lang="en-US" b="1" u="sng" dirty="0" err="1" smtClean="0"/>
              <a:t>Stimulon</a:t>
            </a:r>
            <a:r>
              <a:rPr lang="en-US" b="1" u="sng" dirty="0" smtClean="0"/>
              <a:t>:</a:t>
            </a:r>
            <a:r>
              <a:rPr lang="en-US" b="1" dirty="0" smtClean="0"/>
              <a:t> </a:t>
            </a:r>
            <a:r>
              <a:rPr lang="en-US" dirty="0" smtClean="0"/>
              <a:t>is a</a:t>
            </a:r>
            <a:r>
              <a:rPr lang="en-US" b="1" dirty="0" smtClean="0"/>
              <a:t> </a:t>
            </a:r>
            <a:r>
              <a:rPr lang="en-US" dirty="0" smtClean="0"/>
              <a:t>regulatory protein that regulates </a:t>
            </a:r>
            <a:r>
              <a:rPr lang="en-US" dirty="0" err="1" smtClean="0"/>
              <a:t>operons</a:t>
            </a:r>
            <a:r>
              <a:rPr lang="en-US" dirty="0" smtClean="0"/>
              <a:t> as a global response to stress, nutritional parameters and heat shock.</a:t>
            </a:r>
            <a:r>
              <a:rPr lang="en-US" b="1" dirty="0" smtClean="0"/>
              <a:t> </a:t>
            </a:r>
            <a:r>
              <a:rPr lang="en-US" dirty="0" smtClean="0"/>
              <a:t>It is thought that approximately 50 global regulatory systems exist in a typical prokaryotic cell.</a:t>
            </a:r>
          </a:p>
          <a:p>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20040"/>
            <a:ext cx="7239000" cy="822960"/>
          </a:xfrm>
        </p:spPr>
        <p:txBody>
          <a:bodyPr>
            <a:normAutofit/>
          </a:bodyPr>
          <a:lstStyle/>
          <a:p>
            <a:r>
              <a:rPr lang="en-US" u="heavy" dirty="0" smtClean="0"/>
              <a:t>Plasmids</a:t>
            </a:r>
            <a:endParaRPr lang="ar-IQ" dirty="0"/>
          </a:p>
        </p:txBody>
      </p:sp>
      <p:sp>
        <p:nvSpPr>
          <p:cNvPr id="5" name="Content Placeholder 4"/>
          <p:cNvSpPr>
            <a:spLocks noGrp="1"/>
          </p:cNvSpPr>
          <p:nvPr>
            <p:ph idx="1"/>
          </p:nvPr>
        </p:nvSpPr>
        <p:spPr/>
        <p:txBody>
          <a:bodyPr>
            <a:normAutofit/>
          </a:bodyPr>
          <a:lstStyle/>
          <a:p>
            <a:pPr marL="274320" lvl="2" indent="-274320" algn="l">
              <a:spcBef>
                <a:spcPts val="600"/>
              </a:spcBef>
              <a:buClr>
                <a:schemeClr val="tx2"/>
              </a:buClr>
              <a:buSzPct val="73000"/>
              <a:buFont typeface="Wingdings 2"/>
              <a:buChar char=""/>
            </a:pPr>
            <a:r>
              <a:rPr lang="en-US" sz="2800" dirty="0" smtClean="0"/>
              <a:t>Sizes of plasmids can range from a few </a:t>
            </a:r>
            <a:r>
              <a:rPr lang="en-US" sz="2800" dirty="0" err="1" smtClean="0"/>
              <a:t>kilobase</a:t>
            </a:r>
            <a:r>
              <a:rPr lang="en-US" sz="2800" dirty="0" smtClean="0"/>
              <a:t> pairs to hundreds of </a:t>
            </a:r>
            <a:r>
              <a:rPr lang="en-US" sz="2800" dirty="0" err="1" smtClean="0"/>
              <a:t>kbp</a:t>
            </a:r>
            <a:r>
              <a:rPr lang="en-US" sz="2800" dirty="0" smtClean="0"/>
              <a:t> and can be linear or circular. Broad host range plasmids can replicate in diverse bacteria (encode own replication machinery). Narrow host range plasmids can replicate only in related bacteria or single species (require host factors for replication).</a:t>
            </a:r>
            <a:endParaRPr lang="en-US" dirty="0" smtClean="0"/>
          </a:p>
          <a:p>
            <a:pPr algn="l"/>
            <a:endParaRPr lang="ar-IQ"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u="heavy" dirty="0" smtClean="0"/>
              <a:t>Traits commonly found on plasmids are: </a:t>
            </a:r>
            <a:endParaRPr lang="ar-IQ" dirty="0"/>
          </a:p>
        </p:txBody>
      </p:sp>
      <p:sp>
        <p:nvSpPr>
          <p:cNvPr id="3" name="Content Placeholder 2"/>
          <p:cNvSpPr>
            <a:spLocks noGrp="1"/>
          </p:cNvSpPr>
          <p:nvPr>
            <p:ph idx="1"/>
          </p:nvPr>
        </p:nvSpPr>
        <p:spPr/>
        <p:txBody>
          <a:bodyPr>
            <a:normAutofit fontScale="92500" lnSpcReduction="20000"/>
          </a:bodyPr>
          <a:lstStyle/>
          <a:p>
            <a:pPr algn="l" rtl="0">
              <a:buNone/>
            </a:pPr>
            <a:r>
              <a:rPr lang="en-US" b="1" dirty="0" smtClean="0"/>
              <a:t>a</a:t>
            </a:r>
            <a:r>
              <a:rPr lang="en-US" dirty="0" smtClean="0"/>
              <a:t>. Antibiotic resistance</a:t>
            </a:r>
          </a:p>
          <a:p>
            <a:pPr algn="l" rtl="0">
              <a:buNone/>
            </a:pPr>
            <a:r>
              <a:rPr lang="en-US" b="1" dirty="0" smtClean="0"/>
              <a:t>b. </a:t>
            </a:r>
            <a:r>
              <a:rPr lang="en-US" dirty="0" err="1" smtClean="0"/>
              <a:t>Colicins</a:t>
            </a:r>
            <a:r>
              <a:rPr lang="en-US" dirty="0" smtClean="0"/>
              <a:t> and </a:t>
            </a:r>
            <a:r>
              <a:rPr lang="en-US" dirty="0" err="1" smtClean="0"/>
              <a:t>bacteriocins</a:t>
            </a:r>
            <a:r>
              <a:rPr lang="en-US" dirty="0" smtClean="0"/>
              <a:t>: antimicrobial compounds.</a:t>
            </a:r>
          </a:p>
          <a:p>
            <a:pPr algn="l" rtl="0">
              <a:buNone/>
            </a:pPr>
            <a:r>
              <a:rPr lang="en-US" b="1" dirty="0" smtClean="0"/>
              <a:t>c. </a:t>
            </a:r>
            <a:r>
              <a:rPr lang="en-US" dirty="0" smtClean="0"/>
              <a:t>Virulence determinants-toxins.</a:t>
            </a:r>
          </a:p>
          <a:p>
            <a:pPr algn="l" rtl="0">
              <a:buNone/>
            </a:pPr>
            <a:r>
              <a:rPr lang="en-US" b="1" dirty="0" smtClean="0"/>
              <a:t>d. </a:t>
            </a:r>
            <a:r>
              <a:rPr lang="en-US" dirty="0" smtClean="0"/>
              <a:t>Virulence determinants for plant pathogens.</a:t>
            </a:r>
          </a:p>
          <a:p>
            <a:pPr algn="l" rtl="0">
              <a:buNone/>
            </a:pPr>
            <a:r>
              <a:rPr lang="en-US" b="1" dirty="0" smtClean="0"/>
              <a:t>e</a:t>
            </a:r>
            <a:r>
              <a:rPr lang="en-US" dirty="0" smtClean="0"/>
              <a:t>. Metabolic activities, utilization of carbon sources, sucrose, lactose, urea, etc. degradation of toxic compounds, toluene, aromatic compounds.</a:t>
            </a:r>
          </a:p>
          <a:p>
            <a:pPr algn="l" rtl="0">
              <a:buNone/>
            </a:pPr>
            <a:r>
              <a:rPr lang="en-US" b="1" dirty="0" smtClean="0"/>
              <a:t>f</a:t>
            </a:r>
            <a:r>
              <a:rPr lang="en-US" dirty="0" smtClean="0"/>
              <a:t>. Nitrogen fixation.</a:t>
            </a:r>
          </a:p>
          <a:p>
            <a:pPr algn="l" rtl="0">
              <a:buNone/>
            </a:pPr>
            <a:r>
              <a:rPr lang="en-US" b="1" dirty="0" smtClean="0"/>
              <a:t>g. </a:t>
            </a:r>
            <a:r>
              <a:rPr lang="en-US" dirty="0" smtClean="0"/>
              <a:t>Some plasmids do not confer any obvious phenotype to their host.</a:t>
            </a:r>
          </a:p>
          <a:p>
            <a:pPr algn="l" rtl="0">
              <a:buNone/>
            </a:pPr>
            <a:r>
              <a:rPr lang="en-US" dirty="0" smtClean="0"/>
              <a:t> </a:t>
            </a:r>
          </a:p>
          <a:p>
            <a:pPr algn="l">
              <a:buNone/>
            </a:pPr>
            <a:endParaRPr lang="ar-IQ"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99160"/>
          </a:xfrm>
        </p:spPr>
        <p:txBody>
          <a:bodyPr>
            <a:normAutofit/>
          </a:bodyPr>
          <a:lstStyle/>
          <a:p>
            <a:r>
              <a:rPr lang="en-US" u="heavy" dirty="0" smtClean="0"/>
              <a:t>Genetic analysis</a:t>
            </a:r>
            <a:endParaRPr lang="ar-IQ" dirty="0"/>
          </a:p>
        </p:txBody>
      </p:sp>
      <p:sp>
        <p:nvSpPr>
          <p:cNvPr id="3" name="Content Placeholder 2"/>
          <p:cNvSpPr>
            <a:spLocks noGrp="1"/>
          </p:cNvSpPr>
          <p:nvPr>
            <p:ph idx="1"/>
          </p:nvPr>
        </p:nvSpPr>
        <p:spPr>
          <a:xfrm>
            <a:off x="457200" y="1447800"/>
            <a:ext cx="7239000" cy="3276600"/>
          </a:xfrm>
        </p:spPr>
        <p:txBody>
          <a:bodyPr/>
          <a:lstStyle/>
          <a:p>
            <a:pPr algn="l" rtl="0">
              <a:buNone/>
            </a:pPr>
            <a:r>
              <a:rPr lang="en-US" b="1" dirty="0" smtClean="0"/>
              <a:t>A. Conjugal transfer</a:t>
            </a:r>
            <a:endParaRPr lang="en-US" dirty="0" smtClean="0"/>
          </a:p>
          <a:p>
            <a:pPr algn="l" rtl="0">
              <a:buNone/>
            </a:pPr>
            <a:r>
              <a:rPr lang="en-US" dirty="0" smtClean="0"/>
              <a:t>It is the unidirectional transfer of either plasmid or chromosomal DNA from one cell to another by cell-cell contact. DNA transfer is not reciprocal, therefore the two cells that participate are referred to as "donor" and "recipient".</a:t>
            </a:r>
          </a:p>
          <a:p>
            <a:pPr algn="l">
              <a:buNone/>
            </a:pPr>
            <a:endParaRPr lang="ar-IQ"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17</TotalTime>
  <Words>682</Words>
  <Application>Microsoft Office PowerPoint</Application>
  <PresentationFormat>عرض على الشاشة (3:4)‏</PresentationFormat>
  <Paragraphs>51</Paragraphs>
  <Slides>19</Slides>
  <Notes>0</Notes>
  <HiddenSlides>0</HiddenSlides>
  <MMClips>0</MMClips>
  <ScaleCrop>false</ScaleCrop>
  <HeadingPairs>
    <vt:vector size="4" baseType="variant">
      <vt:variant>
        <vt:lpstr>سمة</vt:lpstr>
      </vt:variant>
      <vt:variant>
        <vt:i4>1</vt:i4>
      </vt:variant>
      <vt:variant>
        <vt:lpstr>عناوين الشرائح</vt:lpstr>
      </vt:variant>
      <vt:variant>
        <vt:i4>19</vt:i4>
      </vt:variant>
    </vt:vector>
  </HeadingPairs>
  <TitlesOfParts>
    <vt:vector size="20" baseType="lpstr">
      <vt:lpstr>Opulent</vt:lpstr>
      <vt:lpstr>Prokaryotic Genomes: bacteria</vt:lpstr>
      <vt:lpstr>الشريحة 2</vt:lpstr>
      <vt:lpstr>الشريحة 3</vt:lpstr>
      <vt:lpstr>الشريحة 4</vt:lpstr>
      <vt:lpstr>B. Genome structure and regulatory aspects</vt:lpstr>
      <vt:lpstr>الشريحة 6</vt:lpstr>
      <vt:lpstr>Plasmids</vt:lpstr>
      <vt:lpstr>Traits commonly found on plasmids are: </vt:lpstr>
      <vt:lpstr>Genetic analysis</vt:lpstr>
      <vt:lpstr>الشريحة 10</vt:lpstr>
      <vt:lpstr>الشريحة 11</vt:lpstr>
      <vt:lpstr>الشريحة 12</vt:lpstr>
      <vt:lpstr>الشريحة 13</vt:lpstr>
      <vt:lpstr>الشريحة 14</vt:lpstr>
      <vt:lpstr>Central Dogma</vt:lpstr>
      <vt:lpstr>1. DNA Replication: </vt:lpstr>
      <vt:lpstr>- Process needs:  </vt:lpstr>
      <vt:lpstr>الشريحة 18</vt:lpstr>
      <vt:lpstr>الشريحة 19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Prokaryotic Genomes: bacteria</dc:title>
  <dc:creator>hp</dc:creator>
  <cp:lastModifiedBy>user</cp:lastModifiedBy>
  <cp:revision>21</cp:revision>
  <dcterms:created xsi:type="dcterms:W3CDTF">2006-08-16T00:00:00Z</dcterms:created>
  <dcterms:modified xsi:type="dcterms:W3CDTF">2018-05-15T06:19:16Z</dcterms:modified>
</cp:coreProperties>
</file>